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27" r:id="rId2"/>
    <p:sldMasterId id="2147483739" r:id="rId3"/>
    <p:sldMasterId id="2147483751" r:id="rId4"/>
  </p:sldMasterIdLst>
  <p:notesMasterIdLst>
    <p:notesMasterId r:id="rId23"/>
  </p:notesMasterIdLst>
  <p:sldIdLst>
    <p:sldId id="256" r:id="rId5"/>
    <p:sldId id="279" r:id="rId6"/>
    <p:sldId id="273" r:id="rId7"/>
    <p:sldId id="295" r:id="rId8"/>
    <p:sldId id="296" r:id="rId9"/>
    <p:sldId id="297" r:id="rId10"/>
    <p:sldId id="298" r:id="rId11"/>
    <p:sldId id="278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696B"/>
    <a:srgbClr val="FDC57C"/>
    <a:srgbClr val="FED880"/>
    <a:srgbClr val="FE9A33"/>
    <a:srgbClr val="CFDE82"/>
    <a:srgbClr val="9CCF7F"/>
    <a:srgbClr val="63BE7B"/>
    <a:srgbClr val="3F8ADC"/>
    <a:srgbClr val="682EA7"/>
    <a:srgbClr val="7E3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77" autoAdjust="0"/>
    <p:restoredTop sz="94660"/>
  </p:normalViewPr>
  <p:slideViewPr>
    <p:cSldViewPr>
      <p:cViewPr varScale="1">
        <p:scale>
          <a:sx n="109" d="100"/>
          <a:sy n="109" d="100"/>
        </p:scale>
        <p:origin x="1230" y="108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74F76-8245-47AD-9163-1715FDFF7EC1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B31FA-46F0-4408-BCAA-3E094B556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7190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734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005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7469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920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1843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5317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6899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343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55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930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31777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59984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7471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3855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7964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6585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7526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683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7099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90122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73463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02092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7040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98052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8648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1013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7225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16468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4442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1603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49374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588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00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98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27.11.2024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80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jp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7.jpeg"/><Relationship Id="rId5" Type="http://schemas.openxmlformats.org/officeDocument/2006/relationships/image" Target="../media/image8.png"/><Relationship Id="rId10" Type="http://schemas.openxmlformats.org/officeDocument/2006/relationships/image" Target="../media/image16.jpg"/><Relationship Id="rId4" Type="http://schemas.openxmlformats.org/officeDocument/2006/relationships/image" Target="../media/image7.png"/><Relationship Id="rId9" Type="http://schemas.openxmlformats.org/officeDocument/2006/relationships/image" Target="../media/image15.jpeg"/><Relationship Id="rId14" Type="http://schemas.openxmlformats.org/officeDocument/2006/relationships/image" Target="../media/image2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11" Type="http://schemas.openxmlformats.org/officeDocument/2006/relationships/image" Target="../media/image37.png"/><Relationship Id="rId5" Type="http://schemas.openxmlformats.org/officeDocument/2006/relationships/image" Target="../media/image8.png"/><Relationship Id="rId10" Type="http://schemas.openxmlformats.org/officeDocument/2006/relationships/image" Target="../media/image36.png"/><Relationship Id="rId4" Type="http://schemas.openxmlformats.org/officeDocument/2006/relationships/image" Target="../media/image7.png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-55255" y="-8563"/>
            <a:ext cx="12236897" cy="6882652"/>
            <a:chOff x="0" y="-24655"/>
            <a:chExt cx="12236897" cy="6882652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065" y="-24655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73911" y="-24655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193189" y="310136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11464727" y="25893"/>
            <a:ext cx="716915" cy="477173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  <p:sp>
        <p:nvSpPr>
          <p:cNvPr id="17" name="object 10">
            <a:extLst>
              <a:ext uri="{FF2B5EF4-FFF2-40B4-BE49-F238E27FC236}">
                <a16:creationId xmlns:a16="http://schemas.microsoft.com/office/drawing/2014/main" id="{21F79659-E48E-4326-94F0-D805600AC8D3}"/>
              </a:ext>
            </a:extLst>
          </p:cNvPr>
          <p:cNvSpPr txBox="1">
            <a:spLocks/>
          </p:cNvSpPr>
          <p:nvPr/>
        </p:nvSpPr>
        <p:spPr>
          <a:xfrm>
            <a:off x="457200" y="1746236"/>
            <a:ext cx="10058400" cy="2128788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algn="ctr">
              <a:spcBef>
                <a:spcPts val="640"/>
              </a:spcBef>
            </a:pPr>
            <a:r>
              <a:rPr lang="ru-RU" sz="3200" spc="685" dirty="0" smtClean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актуализация программ развития общеобразовательных организаций в рамках проекта </a:t>
            </a:r>
          </a:p>
          <a:p>
            <a:pPr marL="12700" marR="5080" algn="ctr">
              <a:spcBef>
                <a:spcPts val="640"/>
              </a:spcBef>
            </a:pPr>
            <a:r>
              <a:rPr lang="ru-RU" sz="3200" spc="685" dirty="0" smtClean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</a:t>
            </a:r>
            <a:r>
              <a:rPr lang="ru-RU" sz="3200" spc="685" dirty="0" err="1" smtClean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3200" spc="685" dirty="0" smtClean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России»</a:t>
            </a:r>
            <a:endParaRPr lang="ru-RU" sz="3200" dirty="0">
              <a:solidFill>
                <a:srgbClr val="6B4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457200" y="5115760"/>
            <a:ext cx="5978525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 smtClean="0">
                <a:solidFill>
                  <a:srgbClr val="5C4DCE"/>
                </a:solidFill>
                <a:latin typeface="Calibri"/>
                <a:cs typeface="Calibri"/>
              </a:rPr>
              <a:t>А. Д. Курбанов</a:t>
            </a:r>
            <a:endParaRPr lang="ru-RU" sz="2400" dirty="0">
              <a:solidFill>
                <a:srgbClr val="5C4DCE"/>
              </a:solidFill>
              <a:latin typeface="Calibri"/>
              <a:cs typeface="Calibri"/>
            </a:endParaRP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pc="175" dirty="0" smtClean="0">
                <a:solidFill>
                  <a:srgbClr val="5C4DCE"/>
                </a:solidFill>
                <a:latin typeface="Calibri"/>
                <a:cs typeface="Calibri"/>
              </a:rPr>
              <a:t>д.и.н., проректор по учебно-методической и научной работе ГБУ ДПО РД «ДИРО»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-30333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11464727" y="25893"/>
            <a:ext cx="716915" cy="47717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BE9329C-E639-4C30-A6B3-67F788650762}"/>
              </a:ext>
            </a:extLst>
          </p:cNvPr>
          <p:cNvSpPr txBox="1"/>
          <p:nvPr/>
        </p:nvSpPr>
        <p:spPr>
          <a:xfrm>
            <a:off x="130655" y="869955"/>
            <a:ext cx="1024552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РД прошли 21 вариант федеральной самодиагностики в зависимости от реализуемых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16C17C-6B5A-4BC9-8BE0-392D7B5828E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96" y="2435363"/>
            <a:ext cx="3289514" cy="18288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27B7342-D7DB-4B5E-B9C8-0E20AE5423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26" y="4602160"/>
            <a:ext cx="3562890" cy="200115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4590095-1B93-46EC-82DF-F8D072DE7D0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864" y="2534216"/>
            <a:ext cx="3075462" cy="172994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17CDD5F-1A9D-441E-A91E-760F98E079C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523" y="2454123"/>
            <a:ext cx="3289515" cy="18288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A272F23-0E55-4CC3-B00D-83C545ABC0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82" y="4602160"/>
            <a:ext cx="3563799" cy="200442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554B587-489B-43AD-A852-DC302989C13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864" y="4634695"/>
            <a:ext cx="2967089" cy="19731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6572" y="227888"/>
            <a:ext cx="7113694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Федеральная самодиагностика.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(ноябрь </a:t>
            </a:r>
            <a:r>
              <a:rPr lang="ru-RU" sz="2400" b="1" spc="305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г.)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2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4085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AED91F-B05F-4AEA-8598-24D214CA78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2351609"/>
            <a:ext cx="3870684" cy="41952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итоговому уровню среди ОО РД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773542" y="1906029"/>
            <a:ext cx="914400" cy="381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Июнь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144738" y="1862634"/>
            <a:ext cx="1130179" cy="381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Ноябрь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8404" y="2301786"/>
            <a:ext cx="4082846" cy="423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857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40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магистральным направлениям</a:t>
            </a:r>
            <a:endParaRPr lang="ru-RU" sz="1800" b="1" spc="305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669" y="2199084"/>
            <a:ext cx="4560203" cy="42675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512" y="2205494"/>
            <a:ext cx="4399223" cy="426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1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40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магистральным направлениям</a:t>
            </a:r>
            <a:endParaRPr lang="ru-RU" sz="1800" b="1" spc="305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199084"/>
            <a:ext cx="4524375" cy="4381500"/>
          </a:xfrm>
          <a:prstGeom prst="rect">
            <a:avLst/>
          </a:prstGeom>
          <a:noFill/>
        </p:spPr>
      </p:pic>
      <p:pic>
        <p:nvPicPr>
          <p:cNvPr id="11" name="Рисунок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835" y="2199084"/>
            <a:ext cx="4533900" cy="4381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96351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40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</a:t>
            </a:r>
            <a:r>
              <a:rPr lang="ru-RU" sz="1800" b="1" spc="305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магистральным направлениям</a:t>
            </a:r>
            <a:endParaRPr lang="ru-RU" sz="1800" b="1" spc="305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356" y="2438400"/>
            <a:ext cx="4302444" cy="4162425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438400"/>
            <a:ext cx="4209535" cy="4162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756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40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</a:t>
            </a:r>
            <a:r>
              <a:rPr lang="ru-RU" sz="1800" b="1" spc="305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магистральным направлениям</a:t>
            </a:r>
            <a:endParaRPr lang="ru-RU" sz="1800" b="1" spc="305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98" y="2199084"/>
            <a:ext cx="4600874" cy="4234027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070" y="2199083"/>
            <a:ext cx="4490665" cy="42340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4855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2057400" y="896144"/>
            <a:ext cx="8335542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Итоговый документ самодиагностики: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развития общеобразовательной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организации.</a:t>
            </a:r>
            <a:endParaRPr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ECDDE0-D895-4461-BA12-AAD0C6809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800" y="2310773"/>
            <a:ext cx="8335542" cy="334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380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общеобразовательной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организации.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2590800"/>
            <a:ext cx="10515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Программа развития общеобразовательной организации является документом, определяющим стратегию ее развития, в том числе основные цели, задачи, приоритеты общеобразовательной организации, основные механизмы и направления деятельности по их реализации.</a:t>
            </a:r>
          </a:p>
          <a:p>
            <a:endParaRPr lang="ru-RU" dirty="0" smtClean="0"/>
          </a:p>
          <a:p>
            <a:endParaRPr lang="ru-RU" dirty="0" smtClean="0"/>
          </a:p>
          <a:p>
            <a:pPr algn="just"/>
            <a:r>
              <a:rPr lang="ru-RU" dirty="0" smtClean="0"/>
              <a:t>Программа направлена на совершенствование основной и организационно-хозяйственной деятельности, на укрепление и модернизацию материально-технической базы и социально-культурной инфраструктуры, на профессиональный рост педагогических работников и управленческих кадров в целях повышения качества образования и удовлетворенности участников образовательных отношений условиями, создаваемыми для всестороннего развития личности, условиями труда.</a:t>
            </a:r>
          </a:p>
        </p:txBody>
      </p:sp>
    </p:spTree>
    <p:extLst>
      <p:ext uri="{BB962C8B-B14F-4D97-AF65-F5344CB8AC3E}">
        <p14:creationId xmlns:p14="http://schemas.microsoft.com/office/powerpoint/2010/main" val="1493721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общеобразовательной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организации.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8200" y="1809504"/>
            <a:ext cx="11125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Программа развития общеобразовательной организации, разрабатывается на среднесрочный (от трех до шести лет) или долгосрочный (более шести лет) период, при этом программа развития может включать в себя долгосрочные, среднесрочные и краткосрочные задачи и мероприятия.</a:t>
            </a:r>
          </a:p>
          <a:p>
            <a:endParaRPr lang="ru-RU" dirty="0" smtClean="0"/>
          </a:p>
          <a:p>
            <a:r>
              <a:rPr lang="ru-RU" dirty="0" smtClean="0"/>
              <a:t>К моменту истечения срока действия программы развития разрабатывается программа развития на следующий период. В программу развития на новый период целесообразно включать краткий анализ реализации программы развития за предыдущий период (предыдущие периоды).</a:t>
            </a:r>
          </a:p>
          <a:p>
            <a:endParaRPr lang="ru-RU" dirty="0" smtClean="0"/>
          </a:p>
          <a:p>
            <a:r>
              <a:rPr lang="ru-RU" dirty="0" smtClean="0"/>
              <a:t>Внесение изменений в программу развития осуществляется по мере необходимости: к примеру, для приведения в соответствие с изменениями в законодательстве, по результатам хода реализации программы развития, в целях ее корректировки и т. д. Работу по выявлению необходимости (отсутствия необходимости) внесения изменений в программу развития рекомендуется осуществлять не реже чем один раз в год.</a:t>
            </a:r>
          </a:p>
          <a:p>
            <a:endParaRPr lang="ru-RU" dirty="0" smtClean="0"/>
          </a:p>
          <a:p>
            <a:r>
              <a:rPr lang="ru-RU" dirty="0" smtClean="0"/>
              <a:t>В случае реорганизации образовательных организаций программы развития образовательных организаций, продолжающих осуществление деятельности после реорганизации, разрабатываются (корректируются) с учетом программ развития всех образовательных организаций, участвующих в реорганизации.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708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характеристики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3048000"/>
            <a:ext cx="3810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Актуальность</a:t>
            </a:r>
          </a:p>
          <a:p>
            <a:endParaRPr lang="ru-RU" sz="2000" dirty="0"/>
          </a:p>
          <a:p>
            <a:r>
              <a:rPr lang="ru-RU" sz="2000" dirty="0" err="1" smtClean="0"/>
              <a:t>Прогностичность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err="1" smtClean="0"/>
              <a:t>Пробленоориентированность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Эффективность</a:t>
            </a:r>
          </a:p>
          <a:p>
            <a:endParaRPr lang="ru-RU" sz="2000" dirty="0"/>
          </a:p>
          <a:p>
            <a:r>
              <a:rPr lang="ru-RU" sz="2000" dirty="0" smtClean="0"/>
              <a:t>Целостность</a:t>
            </a:r>
          </a:p>
          <a:p>
            <a:endParaRPr lang="ru-RU" sz="2000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8077200" y="3044024"/>
            <a:ext cx="2438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Реализуемость</a:t>
            </a:r>
          </a:p>
          <a:p>
            <a:endParaRPr lang="ru-RU" sz="2000" dirty="0" smtClean="0"/>
          </a:p>
          <a:p>
            <a:r>
              <a:rPr lang="ru-RU" sz="2000" dirty="0" smtClean="0"/>
              <a:t>Включенность</a:t>
            </a:r>
          </a:p>
          <a:p>
            <a:endParaRPr lang="ru-RU" sz="2000" dirty="0" smtClean="0"/>
          </a:p>
          <a:p>
            <a:r>
              <a:rPr lang="ru-RU" sz="2000" dirty="0" err="1" smtClean="0"/>
              <a:t>Проектность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Контролируемость</a:t>
            </a:r>
          </a:p>
          <a:p>
            <a:endParaRPr lang="ru-RU" sz="2000" dirty="0" smtClean="0"/>
          </a:p>
          <a:p>
            <a:r>
              <a:rPr lang="ru-RU" sz="2000" dirty="0" smtClean="0"/>
              <a:t>Комфортность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53000" y="2643914"/>
            <a:ext cx="1600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Законность</a:t>
            </a:r>
          </a:p>
        </p:txBody>
      </p:sp>
    </p:spTree>
    <p:extLst>
      <p:ext uri="{BB962C8B-B14F-4D97-AF65-F5344CB8AC3E}">
        <p14:creationId xmlns:p14="http://schemas.microsoft.com/office/powerpoint/2010/main" val="325678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1905000"/>
            <a:ext cx="1127760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1</a:t>
            </a:r>
            <a:r>
              <a:rPr lang="ru-RU" sz="2000" dirty="0" smtClean="0"/>
              <a:t>. </a:t>
            </a:r>
            <a:r>
              <a:rPr lang="ru-RU" sz="2000" b="1" dirty="0" smtClean="0"/>
              <a:t>Титульный лист</a:t>
            </a:r>
          </a:p>
          <a:p>
            <a:endParaRPr lang="ru-RU" sz="2000" dirty="0" smtClean="0"/>
          </a:p>
          <a:p>
            <a:r>
              <a:rPr lang="ru-RU" sz="2000" b="1" dirty="0" smtClean="0"/>
              <a:t>2</a:t>
            </a:r>
            <a:r>
              <a:rPr lang="ru-RU" sz="2000" dirty="0" smtClean="0"/>
              <a:t>. </a:t>
            </a:r>
            <a:r>
              <a:rPr lang="ru-RU" sz="2000" b="1" dirty="0" smtClean="0"/>
              <a:t>Паспорт программы развития</a:t>
            </a:r>
          </a:p>
          <a:p>
            <a:endParaRPr lang="ru-RU" sz="2000" dirty="0" smtClean="0"/>
          </a:p>
          <a:p>
            <a:r>
              <a:rPr lang="ru-RU" sz="2000" b="1" dirty="0" smtClean="0"/>
              <a:t>3</a:t>
            </a:r>
            <a:r>
              <a:rPr lang="ru-RU" sz="2000" dirty="0" smtClean="0"/>
              <a:t>. </a:t>
            </a:r>
            <a:r>
              <a:rPr lang="ru-RU" sz="2000" b="1" dirty="0" smtClean="0"/>
              <a:t>Информационная справка об общеобразовательной организации:</a:t>
            </a:r>
          </a:p>
          <a:p>
            <a:endParaRPr lang="ru-RU" sz="2000" b="1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 - основные сведения;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сведения об обучающихся;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краткая характеристика организационно-педагогических условий;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сведения о режиме деятельности;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сведения о работниках;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краткая характеристика окружающего социума, наличие социальных партнеров;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- краткое описание достижений ОО.  </a:t>
            </a:r>
          </a:p>
          <a:p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3224772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9600" y="1941813"/>
            <a:ext cx="11582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4</a:t>
            </a:r>
            <a:r>
              <a:rPr lang="ru-RU" sz="2000" dirty="0" smtClean="0"/>
              <a:t>. </a:t>
            </a:r>
            <a:r>
              <a:rPr lang="ru-RU" sz="2000" b="1" dirty="0" smtClean="0"/>
              <a:t>Проблемно ориентированный анализ текущего состояния ОО: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 результаты самодиагностики и их анализ, в том числе сравнительный;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 описание дефицитов общеобразовательной организации, с указанием причин;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 анализ состояния и текущего развития ОО;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 результаты проблемно ориентированного анализа, оценка перспектив.</a:t>
            </a:r>
          </a:p>
          <a:p>
            <a:endParaRPr lang="ru-RU" sz="2000" dirty="0" smtClean="0"/>
          </a:p>
          <a:p>
            <a:r>
              <a:rPr lang="ru-RU" sz="2000" dirty="0" smtClean="0"/>
              <a:t>5. </a:t>
            </a:r>
            <a:r>
              <a:rPr lang="ru-RU" sz="2000" b="1" dirty="0" smtClean="0"/>
              <a:t>Основные направления развития общеобразовательной организации: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 возможные управленческие действия, направленные на совершенствование деятельности;</a:t>
            </a:r>
          </a:p>
          <a:p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-управленческие решения, направленные на устранение причин возникновения дефицитов.</a:t>
            </a:r>
          </a:p>
        </p:txBody>
      </p:sp>
    </p:spTree>
    <p:extLst>
      <p:ext uri="{BB962C8B-B14F-4D97-AF65-F5344CB8AC3E}">
        <p14:creationId xmlns:p14="http://schemas.microsoft.com/office/powerpoint/2010/main" val="2628750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399" y="2590800"/>
            <a:ext cx="87735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6</a:t>
            </a:r>
            <a:r>
              <a:rPr lang="ru-RU" sz="2000" dirty="0" smtClean="0"/>
              <a:t>. </a:t>
            </a:r>
            <a:r>
              <a:rPr lang="ru-RU" sz="2000" b="1" dirty="0" smtClean="0"/>
              <a:t>Ожидаемые результаты реализации программы.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7. Механизмы реализации программы.</a:t>
            </a:r>
          </a:p>
          <a:p>
            <a:endParaRPr lang="ru-RU" sz="2000" b="1" dirty="0"/>
          </a:p>
          <a:p>
            <a:r>
              <a:rPr lang="ru-RU" sz="2000" b="1" dirty="0" smtClean="0"/>
              <a:t>8. Критерии и показатели оценки реализации программы.</a:t>
            </a:r>
          </a:p>
          <a:p>
            <a:endParaRPr lang="ru-RU" sz="2000" b="1" dirty="0"/>
          </a:p>
          <a:p>
            <a:r>
              <a:rPr lang="ru-RU" sz="2000" b="1" dirty="0" smtClean="0"/>
              <a:t>9. «Дорожная карта» реализации программы.</a:t>
            </a:r>
          </a:p>
          <a:p>
            <a:endParaRPr lang="ru-RU" sz="2000" b="1" dirty="0"/>
          </a:p>
          <a:p>
            <a:r>
              <a:rPr lang="ru-RU" sz="2000" b="1" dirty="0" smtClean="0"/>
              <a:t>10. Механизмы управленческого, общественного и иного контроля за ходом реализации программы развития.</a:t>
            </a:r>
          </a:p>
        </p:txBody>
      </p:sp>
    </p:spTree>
    <p:extLst>
      <p:ext uri="{BB962C8B-B14F-4D97-AF65-F5344CB8AC3E}">
        <p14:creationId xmlns:p14="http://schemas.microsoft.com/office/powerpoint/2010/main" val="2697045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при разработке программы развития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1828800"/>
            <a:ext cx="11353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/>
              <a:t>Ориентироваться на цели и задачи государственной политики в сфере образования, как федеральной, так и региональной.</a:t>
            </a:r>
          </a:p>
          <a:p>
            <a:pPr marL="457200" indent="-457200">
              <a:buAutoNum type="arabicPeriod"/>
            </a:pPr>
            <a:endParaRPr lang="ru-RU" sz="2000" b="1" dirty="0" smtClean="0"/>
          </a:p>
          <a:p>
            <a:r>
              <a:rPr lang="ru-RU" sz="2000" b="1" dirty="0" smtClean="0"/>
              <a:t>2. Основываться на тех задачах, которые стоят непосредственно перед  конкретной общеобразовательной организацией.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3. Использовать инструменты проекта «Школа </a:t>
            </a:r>
            <a:r>
              <a:rPr lang="ru-RU" sz="2000" b="1" dirty="0" err="1" smtClean="0"/>
              <a:t>Минпросвещения</a:t>
            </a:r>
            <a:r>
              <a:rPr lang="ru-RU" sz="2000" b="1" dirty="0" smtClean="0"/>
              <a:t> России», однако не ограничиваться ими.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4. Привлекать к разработке программы развития всю управленческую команду и педагогический состав, учитывать мнение обучающихся и родительской общественности, партнерских организаций.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5. Привлекать учредителя общеобразовательной организации к разработке программы на всех этапах.</a:t>
            </a:r>
          </a:p>
        </p:txBody>
      </p:sp>
    </p:spTree>
    <p:extLst>
      <p:ext uri="{BB962C8B-B14F-4D97-AF65-F5344CB8AC3E}">
        <p14:creationId xmlns:p14="http://schemas.microsoft.com/office/powerpoint/2010/main" val="2192203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10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1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2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4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15" y="365125"/>
            <a:ext cx="11640456" cy="1325563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Информационно-методическое сопровождение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121" y="1600033"/>
            <a:ext cx="3699630" cy="20466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723" y="4119605"/>
            <a:ext cx="4214249" cy="2214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51" y="1690688"/>
            <a:ext cx="3682907" cy="2072893"/>
          </a:xfrm>
          <a:prstGeom prst="rect">
            <a:avLst/>
          </a:prstGeom>
        </p:spPr>
      </p:pic>
      <p:sp>
        <p:nvSpPr>
          <p:cNvPr id="3" name="AutoShape 2" descr="blob:https://web.whatsapp.com/e9617661-fcdd-4914-b6d5-34956524497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99231" y="3998198"/>
            <a:ext cx="4044344" cy="269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5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0" y="1422401"/>
            <a:ext cx="9434287" cy="4507048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19315" y="365125"/>
            <a:ext cx="116404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Информационно-методическое сопровождение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0867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9479" y="2283284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Благодарю за внимание!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800" y="255021"/>
            <a:ext cx="612321" cy="612321"/>
          </a:xfrm>
          <a:prstGeom prst="rect">
            <a:avLst/>
          </a:prstGeom>
        </p:spPr>
      </p:pic>
      <p:sp>
        <p:nvSpPr>
          <p:cNvPr id="6" name="Подзаголовок 7"/>
          <p:cNvSpPr txBox="1">
            <a:spLocks/>
          </p:cNvSpPr>
          <p:nvPr/>
        </p:nvSpPr>
        <p:spPr>
          <a:xfrm>
            <a:off x="9550400" y="342900"/>
            <a:ext cx="2119086" cy="3873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700" b="1" i="0" u="none" strike="noStrike" kern="1200" cap="none" spc="1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ДАГЕСТАНСКИЙ ИНСТИТУТ</a:t>
            </a:r>
          </a:p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700" b="1" i="0" u="none" strike="noStrike" kern="1200" cap="none" spc="1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РАЗВИТИЯ ОБРАЗОВАНИЯ</a:t>
            </a:r>
            <a:endParaRPr kumimoji="0" lang="ru-RU" sz="600" b="1" i="0" u="none" strike="noStrike" kern="1200" cap="none" spc="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3415" y="2808974"/>
            <a:ext cx="2628900" cy="312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7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790</TotalTime>
  <Words>680</Words>
  <Application>Microsoft Office PowerPoint</Application>
  <PresentationFormat>Широкоэкранный</PresentationFormat>
  <Paragraphs>107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 Theme</vt:lpstr>
      <vt:lpstr>5_Тема Office</vt:lpstr>
      <vt:lpstr>6_Тема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Информационно-методическое сопровождение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81</cp:revision>
  <dcterms:created xsi:type="dcterms:W3CDTF">2024-02-24T19:01:54Z</dcterms:created>
  <dcterms:modified xsi:type="dcterms:W3CDTF">2024-11-27T07:01:37Z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