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6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  <p:sldMasterId id="2147483679" r:id="rId3"/>
    <p:sldMasterId id="2147483715" r:id="rId4"/>
    <p:sldMasterId id="2147483727" r:id="rId5"/>
    <p:sldMasterId id="2147483739" r:id="rId6"/>
    <p:sldMasterId id="2147483751" r:id="rId7"/>
  </p:sldMasterIdLst>
  <p:notesMasterIdLst>
    <p:notesMasterId r:id="rId30"/>
  </p:notesMasterIdLst>
  <p:sldIdLst>
    <p:sldId id="256" r:id="rId8"/>
    <p:sldId id="280" r:id="rId9"/>
    <p:sldId id="281" r:id="rId10"/>
    <p:sldId id="284" r:id="rId11"/>
    <p:sldId id="279" r:id="rId12"/>
    <p:sldId id="277" r:id="rId13"/>
    <p:sldId id="273" r:id="rId14"/>
    <p:sldId id="276" r:id="rId15"/>
    <p:sldId id="278" r:id="rId16"/>
    <p:sldId id="295" r:id="rId17"/>
    <p:sldId id="296" r:id="rId18"/>
    <p:sldId id="297" r:id="rId19"/>
    <p:sldId id="298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1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696B"/>
    <a:srgbClr val="FDC57C"/>
    <a:srgbClr val="FED880"/>
    <a:srgbClr val="FE9A33"/>
    <a:srgbClr val="CFDE82"/>
    <a:srgbClr val="9CCF7F"/>
    <a:srgbClr val="63BE7B"/>
    <a:srgbClr val="3F8ADC"/>
    <a:srgbClr val="682EA7"/>
    <a:srgbClr val="7E38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77" autoAdjust="0"/>
    <p:restoredTop sz="94660"/>
  </p:normalViewPr>
  <p:slideViewPr>
    <p:cSldViewPr>
      <p:cViewPr varScale="1">
        <p:scale>
          <a:sx n="108" d="100"/>
          <a:sy n="108" d="100"/>
        </p:scale>
        <p:origin x="114" y="102"/>
      </p:cViewPr>
      <p:guideLst>
        <p:guide orient="horz" pos="2880"/>
        <p:guide pos="1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74F76-8245-47AD-9163-1715FDFF7EC1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B31FA-46F0-4408-BCAA-3E094B5567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36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772412" cy="293522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56082"/>
            <a:ext cx="1627251" cy="164369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76563" y="0"/>
            <a:ext cx="3113120" cy="95580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78F8EFB-9AF1-4A44-942D-6F7CC77B1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5824-5A96-4F60-B9D3-F6353DEE15A1}" type="datetimeFigureOut">
              <a:rPr lang="ru-RU" smtClean="0"/>
              <a:t>31.10.2024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D4358B4-8575-4040-8E5E-FCA8D66C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DCC416-17DC-4762-BD84-00112C06D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002-FA79-47F3-9349-091DA174C2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110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50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6275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106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194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8971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8171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8888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102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5419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75226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56303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5231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94849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12308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22997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662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47619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92677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40156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10672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60789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45968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9858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10577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398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2199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87420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81279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3523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49198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81169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61311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193824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71905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37347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00553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74696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29207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18432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531763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689939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23430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1555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593020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31777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59984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74712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385534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079647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6585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675260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683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70991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90122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734630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020923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770402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980523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186486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10132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372258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164681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44423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16035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493749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588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EDF2F7"/>
            </a:gs>
            <a:gs pos="83000">
              <a:srgbClr val="EDF2F7"/>
            </a:gs>
            <a:gs pos="100000">
              <a:srgbClr val="EDF2F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7697" y="194191"/>
            <a:ext cx="11036604" cy="161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0435" y="2086101"/>
            <a:ext cx="10739120" cy="4584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0290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628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395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00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988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CAB743-5179-4886-B268-1072427803AE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31.10.2024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AF4DC0-9D8E-410C-ACCB-F7088FF5565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280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4.jp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22.jpeg"/><Relationship Id="rId5" Type="http://schemas.openxmlformats.org/officeDocument/2006/relationships/image" Target="../media/image8.png"/><Relationship Id="rId10" Type="http://schemas.openxmlformats.org/officeDocument/2006/relationships/image" Target="../media/image21.jpg"/><Relationship Id="rId4" Type="http://schemas.openxmlformats.org/officeDocument/2006/relationships/image" Target="../media/image7.png"/><Relationship Id="rId9" Type="http://schemas.openxmlformats.org/officeDocument/2006/relationships/image" Target="../media/image20.jpeg"/><Relationship Id="rId14" Type="http://schemas.openxmlformats.org/officeDocument/2006/relationships/image" Target="../media/image2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28.png"/><Relationship Id="rId7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6.emf"/><Relationship Id="rId5" Type="http://schemas.openxmlformats.org/officeDocument/2006/relationships/package" Target="../embeddings/Microsoft_Excel_Worksheet.xlsx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f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image" Target="../media/image28.png"/><Relationship Id="rId7" Type="http://schemas.openxmlformats.org/officeDocument/2006/relationships/package" Target="../embeddings/Microsoft_Excel_Worksheet3.xls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1.emf"/><Relationship Id="rId5" Type="http://schemas.openxmlformats.org/officeDocument/2006/relationships/package" Target="../embeddings/Microsoft_Excel_Worksheet2.xlsx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9.png"/><Relationship Id="rId11" Type="http://schemas.openxmlformats.org/officeDocument/2006/relationships/image" Target="../media/image37.png"/><Relationship Id="rId5" Type="http://schemas.openxmlformats.org/officeDocument/2006/relationships/image" Target="../media/image8.png"/><Relationship Id="rId10" Type="http://schemas.openxmlformats.org/officeDocument/2006/relationships/image" Target="../media/image36.png"/><Relationship Id="rId4" Type="http://schemas.openxmlformats.org/officeDocument/2006/relationships/image" Target="../media/image7.png"/><Relationship Id="rId9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-55255" y="-8563"/>
            <a:ext cx="12236897" cy="6882652"/>
            <a:chOff x="0" y="-24655"/>
            <a:chExt cx="12236897" cy="6882652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065" y="-24655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73911" y="-24655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3887" y="152349"/>
              <a:ext cx="1415796" cy="1264081"/>
            </a:xfrm>
            <a:prstGeom prst="rect">
              <a:avLst/>
            </a:prstGeom>
          </p:spPr>
        </p:pic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0B81EFC-4943-4AD8-881A-F7C3A539C5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4193189" y="310136"/>
            <a:ext cx="1041273" cy="1012349"/>
          </a:xfrm>
          <a:prstGeom prst="ellipse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11464727" y="25893"/>
            <a:ext cx="716915" cy="477173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CF3CB1E7-AE01-4AE2-807C-9A2B7A9DC947}"/>
              </a:ext>
            </a:extLst>
          </p:cNvPr>
          <p:cNvGrpSpPr/>
          <p:nvPr/>
        </p:nvGrpSpPr>
        <p:grpSpPr>
          <a:xfrm>
            <a:off x="2196215" y="178638"/>
            <a:ext cx="1780280" cy="1314906"/>
            <a:chOff x="2115002" y="178638"/>
            <a:chExt cx="1780280" cy="1314906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13513983-484B-4838-B48D-03C0779F1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63" t="3966" r="25927"/>
            <a:stretch/>
          </p:blipFill>
          <p:spPr>
            <a:xfrm>
              <a:off x="2488518" y="178638"/>
              <a:ext cx="937198" cy="1012348"/>
            </a:xfrm>
            <a:prstGeom prst="ellipse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6AE06E4-1C63-4C22-9AC9-CEAA9B0CDD2B}"/>
                </a:ext>
              </a:extLst>
            </p:cNvPr>
            <p:cNvSpPr txBox="1"/>
            <p:nvPr/>
          </p:nvSpPr>
          <p:spPr>
            <a:xfrm>
              <a:off x="2115002" y="1154990"/>
              <a:ext cx="178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b="1" dirty="0">
                  <a:latin typeface="+mn-lt"/>
                </a:rPr>
                <a:t>МИНИСТЕРСТВО ОБРАЗОВАНИЯ</a:t>
              </a:r>
            </a:p>
            <a:p>
              <a:pPr algn="ctr"/>
              <a:r>
                <a:rPr lang="ru-RU" sz="800" b="1" dirty="0">
                  <a:latin typeface="+mn-lt"/>
                </a:rPr>
                <a:t> И НАУКИ РЕСПУБЛИКИ ДАГЕСТАН</a:t>
              </a:r>
            </a:p>
          </p:txBody>
        </p:sp>
      </p:grpSp>
      <p:sp>
        <p:nvSpPr>
          <p:cNvPr id="17" name="object 10">
            <a:extLst>
              <a:ext uri="{FF2B5EF4-FFF2-40B4-BE49-F238E27FC236}">
                <a16:creationId xmlns:a16="http://schemas.microsoft.com/office/drawing/2014/main" id="{21F79659-E48E-4326-94F0-D805600AC8D3}"/>
              </a:ext>
            </a:extLst>
          </p:cNvPr>
          <p:cNvSpPr txBox="1">
            <a:spLocks/>
          </p:cNvSpPr>
          <p:nvPr/>
        </p:nvSpPr>
        <p:spPr>
          <a:xfrm>
            <a:off x="457200" y="1746236"/>
            <a:ext cx="10058400" cy="2128788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 algn="ctr">
              <a:spcBef>
                <a:spcPts val="640"/>
              </a:spcBef>
            </a:pPr>
            <a:r>
              <a:rPr lang="ru-RU" sz="3200" spc="685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актуализация программ развития общеобразовательных организаций в рамках проекта </a:t>
            </a:r>
          </a:p>
          <a:p>
            <a:pPr marL="12700" marR="5080" algn="ctr">
              <a:spcBef>
                <a:spcPts val="640"/>
              </a:spcBef>
            </a:pPr>
            <a:r>
              <a:rPr lang="ru-RU" sz="3200" spc="685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</a:t>
            </a:r>
            <a:r>
              <a:rPr lang="ru-RU" sz="3200" spc="685" dirty="0" err="1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sz="3200" spc="685" dirty="0">
                <a:solidFill>
                  <a:srgbClr val="6B4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России»</a:t>
            </a:r>
            <a:endParaRPr lang="ru-RU" sz="3200" dirty="0">
              <a:solidFill>
                <a:srgbClr val="6B46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457200" y="5115760"/>
            <a:ext cx="5978525" cy="8848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>
                <a:solidFill>
                  <a:srgbClr val="5C4DCE"/>
                </a:solidFill>
                <a:latin typeface="Calibri"/>
                <a:cs typeface="Calibri"/>
              </a:rPr>
              <a:t>А. Д. Курбанов</a:t>
            </a:r>
            <a:endParaRPr lang="ru-RU" sz="2400" dirty="0">
              <a:solidFill>
                <a:srgbClr val="5C4DCE"/>
              </a:solidFill>
              <a:latin typeface="Calibri"/>
              <a:cs typeface="Calibri"/>
            </a:endParaRPr>
          </a:p>
          <a:p>
            <a:pPr marL="12700" marR="5080">
              <a:lnSpc>
                <a:spcPts val="1939"/>
              </a:lnSpc>
              <a:spcBef>
                <a:spcPts val="150"/>
              </a:spcBef>
            </a:pPr>
            <a:r>
              <a:rPr lang="ru-RU" spc="175" dirty="0">
                <a:solidFill>
                  <a:srgbClr val="5C4DCE"/>
                </a:solidFill>
                <a:latin typeface="Calibri"/>
                <a:cs typeface="Calibri"/>
              </a:rPr>
              <a:t>д.и.н., проректор по учебно-методической и научной работе ГБУ ДПО РД «ДИРО»</a:t>
            </a:r>
            <a:endParaRPr lang="ru-RU" sz="1800" dirty="0">
              <a:solidFill>
                <a:srgbClr val="5C4DCE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67" y="365125"/>
            <a:ext cx="11353934" cy="6060316"/>
          </a:xfrm>
        </p:spPr>
      </p:pic>
    </p:spTree>
    <p:extLst>
      <p:ext uri="{BB962C8B-B14F-4D97-AF65-F5344CB8AC3E}">
        <p14:creationId xmlns:p14="http://schemas.microsoft.com/office/powerpoint/2010/main" val="2580744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70966" y="2519049"/>
            <a:ext cx="9235034" cy="633507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endParaRPr sz="4000" dirty="0">
              <a:solidFill>
                <a:srgbClr val="6B46CC"/>
              </a:solidFill>
              <a:latin typeface="Calibri"/>
              <a:cs typeface="Calibri"/>
            </a:endParaRPr>
          </a:p>
        </p:txBody>
      </p:sp>
      <p:pic>
        <p:nvPicPr>
          <p:cNvPr id="17" name="Объект 4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85" y="476250"/>
            <a:ext cx="11215615" cy="6174789"/>
          </a:xfrm>
        </p:spPr>
      </p:pic>
    </p:spTree>
    <p:extLst>
      <p:ext uri="{BB962C8B-B14F-4D97-AF65-F5344CB8AC3E}">
        <p14:creationId xmlns:p14="http://schemas.microsoft.com/office/powerpoint/2010/main" val="2012842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6" name="Google Shape;80;p17"/>
          <p:cNvSpPr txBox="1">
            <a:spLocks/>
          </p:cNvSpPr>
          <p:nvPr/>
        </p:nvSpPr>
        <p:spPr>
          <a:xfrm>
            <a:off x="247650" y="-35370"/>
            <a:ext cx="8410702" cy="5727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j-ea"/>
                <a:cs typeface="Times New Roman" panose="02020603050405020304" pitchFamily="18" charset="0"/>
              </a:rPr>
              <a:t>Итоги федеральной</a:t>
            </a:r>
            <a:r>
              <a:rPr kumimoji="0" lang="ru-RU" sz="2000" b="0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j-ea"/>
                <a:cs typeface="Times New Roman" panose="02020603050405020304" pitchFamily="18" charset="0"/>
              </a:rPr>
              <a:t>самодиагностики.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j-ea"/>
                <a:cs typeface="Times New Roman" panose="02020603050405020304" pitchFamily="18" charset="0"/>
              </a:rPr>
              <a:t> (ноябрь 2023 г.)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9" y="655985"/>
            <a:ext cx="5014626" cy="60829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63" y="665089"/>
            <a:ext cx="5570417" cy="571229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871580" y="6072362"/>
            <a:ext cx="1351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58,95%</a:t>
            </a:r>
          </a:p>
        </p:txBody>
      </p:sp>
    </p:spTree>
    <p:extLst>
      <p:ext uri="{BB962C8B-B14F-4D97-AF65-F5344CB8AC3E}">
        <p14:creationId xmlns:p14="http://schemas.microsoft.com/office/powerpoint/2010/main" val="242234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-30333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11464727" y="25893"/>
            <a:ext cx="716915" cy="47717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BE9329C-E639-4C30-A6B3-67F788650762}"/>
              </a:ext>
            </a:extLst>
          </p:cNvPr>
          <p:cNvSpPr txBox="1"/>
          <p:nvPr/>
        </p:nvSpPr>
        <p:spPr>
          <a:xfrm>
            <a:off x="130655" y="869955"/>
            <a:ext cx="1024552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 организации РД прошли 21 вариант федеральной самодиагностики в зависимости от реализуемых программ.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16C17C-6B5A-4BC9-8BE0-392D7B5828E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96" y="2435363"/>
            <a:ext cx="3289514" cy="18288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27B7342-D7DB-4B5E-B9C8-0E20AE5423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26" y="4602160"/>
            <a:ext cx="3562890" cy="200115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4590095-1B93-46EC-82DF-F8D072DE7D0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864" y="2534216"/>
            <a:ext cx="3075462" cy="172994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17CDD5F-1A9D-441E-A91E-760F98E079C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523" y="2454123"/>
            <a:ext cx="3289515" cy="18288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A272F23-0E55-4CC3-B00D-83C545ABC0A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382" y="4602160"/>
            <a:ext cx="3563799" cy="200442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554B587-489B-43AD-A852-DC302989C13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864" y="4634695"/>
            <a:ext cx="2967089" cy="197311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96572" y="227888"/>
            <a:ext cx="7113694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Федеральная самодиагностика. </a:t>
            </a: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(июнь 2024 г.)</a:t>
            </a:r>
            <a:endParaRPr lang="ru-RU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2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533400" y="678008"/>
            <a:ext cx="9589889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Федеральную самодиагностику прошли 1379 общеобразовательные организации РД. (июнь 2024 г.)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71B788CC-E0D7-4B4C-81F3-E12CAC7728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6715057"/>
              </p:ext>
            </p:extLst>
          </p:nvPr>
        </p:nvGraphicFramePr>
        <p:xfrm>
          <a:off x="1539492" y="1784251"/>
          <a:ext cx="4451972" cy="4725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Worksheet" r:id="rId5" imgW="5572029" imgH="5915025" progId="Excel.Sheet.12">
                  <p:embed/>
                </p:oleObj>
              </mc:Choice>
              <mc:Fallback>
                <p:oleObj name="Worksheet" r:id="rId5" imgW="5572029" imgH="591502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39492" y="1784251"/>
                        <a:ext cx="4451972" cy="47259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>
            <a:extLst>
              <a:ext uri="{FF2B5EF4-FFF2-40B4-BE49-F238E27FC236}">
                <a16:creationId xmlns:a16="http://schemas.microsoft.com/office/drawing/2014/main" id="{1F52DA75-F20D-4897-BB97-DC8C4F64E0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8265482"/>
              </p:ext>
            </p:extLst>
          </p:nvPr>
        </p:nvGraphicFramePr>
        <p:xfrm>
          <a:off x="6477000" y="1776113"/>
          <a:ext cx="4451969" cy="4709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Worksheet" r:id="rId7" imgW="5591296" imgH="5915025" progId="Excel.Sheet.12">
                  <p:embed/>
                </p:oleObj>
              </mc:Choice>
              <mc:Fallback>
                <p:oleObj name="Worksheet" r:id="rId7" imgW="5591296" imgH="591502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477000" y="1776113"/>
                        <a:ext cx="4451969" cy="4709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2579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54"/>
            <a:ext cx="12175493" cy="28194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AED91F-B05F-4AEA-8598-24D214CA78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862634"/>
            <a:ext cx="4343400" cy="470762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4C2422-F696-406D-A3BB-6E994725125A}"/>
              </a:ext>
            </a:extLst>
          </p:cNvPr>
          <p:cNvSpPr txBox="1"/>
          <p:nvPr/>
        </p:nvSpPr>
        <p:spPr>
          <a:xfrm>
            <a:off x="3124200" y="771878"/>
            <a:ext cx="61477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spc="30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по итоговому уровню среди ОО РД</a:t>
            </a:r>
          </a:p>
        </p:txBody>
      </p:sp>
    </p:spTree>
    <p:extLst>
      <p:ext uri="{BB962C8B-B14F-4D97-AF65-F5344CB8AC3E}">
        <p14:creationId xmlns:p14="http://schemas.microsoft.com/office/powerpoint/2010/main" val="4184857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1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2057400" y="896144"/>
            <a:ext cx="8335542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b="1" spc="305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самодиагностики ОО РД в разрезе муниципалитетов</a:t>
            </a:r>
            <a:endParaRPr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54352FEF-7551-4E26-8A5D-30BCA3BA5F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9560975"/>
              </p:ext>
            </p:extLst>
          </p:nvPr>
        </p:nvGraphicFramePr>
        <p:xfrm>
          <a:off x="762001" y="1907832"/>
          <a:ext cx="5115550" cy="4678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Worksheet" r:id="rId5" imgW="6467469" imgH="5915025" progId="Excel.Sheet.12">
                  <p:embed/>
                </p:oleObj>
              </mc:Choice>
              <mc:Fallback>
                <p:oleObj name="Worksheet" r:id="rId5" imgW="6467469" imgH="591502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2001" y="1907832"/>
                        <a:ext cx="5115550" cy="46785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65BD7B87-B91E-48D2-BCEB-A512524D80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4400259"/>
              </p:ext>
            </p:extLst>
          </p:nvPr>
        </p:nvGraphicFramePr>
        <p:xfrm>
          <a:off x="6511412" y="1913012"/>
          <a:ext cx="4998850" cy="464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Worksheet" r:id="rId7" imgW="6372359" imgH="5915025" progId="Excel.Sheet.12">
                  <p:embed/>
                </p:oleObj>
              </mc:Choice>
              <mc:Fallback>
                <p:oleObj name="Worksheet" r:id="rId7" imgW="6372359" imgH="591502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11412" y="1913012"/>
                        <a:ext cx="4998850" cy="4640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0328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2057400" y="896144"/>
            <a:ext cx="8335542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Итоговый документ самодиагностики: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развития общеобразовательной организации.</a:t>
            </a:r>
            <a:endParaRPr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ECDDE0-D895-4461-BA12-AAD0C6809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9800" y="2310773"/>
            <a:ext cx="8335542" cy="334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380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Критические показатели 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D6A74B83-10A9-4CED-989C-1DEF36C4E4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374445"/>
              </p:ext>
            </p:extLst>
          </p:nvPr>
        </p:nvGraphicFramePr>
        <p:xfrm>
          <a:off x="762000" y="2890266"/>
          <a:ext cx="5219238" cy="38153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19238">
                  <a:extLst>
                    <a:ext uri="{9D8B030D-6E8A-4147-A177-3AD203B41FA5}">
                      <a16:colId xmlns:a16="http://schemas.microsoft.com/office/drawing/2014/main" val="2613583621"/>
                    </a:ext>
                  </a:extLst>
                </a:gridCol>
              </a:tblGrid>
              <a:tr h="50289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Магистральное направление «Знание»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2636735"/>
                  </a:ext>
                </a:extLst>
              </a:tr>
              <a:tr h="48302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«Реализация рабочих программ курсов внеурочной деятельности, в том числе «Разговоры о важном» (не менее 3 часов)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6328431"/>
                  </a:ext>
                </a:extLst>
              </a:tr>
              <a:tr h="23606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Реализация учебно-проектной и исследовательской деятельности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695370"/>
                  </a:ext>
                </a:extLst>
              </a:tr>
              <a:tr h="72998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Реализация учебных планов одного или нескольких профилей обучения, предоставление учащимся возможности формирования индивидуальных учебных планов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0313961"/>
                  </a:ext>
                </a:extLst>
              </a:tr>
              <a:tr h="48302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Реализация федеральных рабочих программ по учебным предметам (1-11 классам)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3304236"/>
                  </a:ext>
                </a:extLst>
              </a:tr>
              <a:tr h="138034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Реализация и соблюдение требований локального акта, регламентирующего формы, порядок, периодичность текущего контроля успеваемости и промежуточной аттестации обучающихся.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latin typeface="+mj-lt"/>
                          <a:cs typeface="Times New Roman" panose="02020603050405020304" pitchFamily="18" charset="0"/>
                        </a:rPr>
                        <a:t>Реализация и соблюдение требований локального акта, регламентирующего внутреннюю систему оценки качества образования </a:t>
                      </a:r>
                      <a:endParaRPr lang="ru-RU" sz="12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7349363"/>
                  </a:ext>
                </a:extLst>
              </a:tr>
            </a:tbl>
          </a:graphicData>
        </a:graphic>
      </p:graphicFrame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D93932A9-565A-4976-BDB7-FAE350D7EC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668924"/>
              </p:ext>
            </p:extLst>
          </p:nvPr>
        </p:nvGraphicFramePr>
        <p:xfrm>
          <a:off x="5981238" y="2890266"/>
          <a:ext cx="5476875" cy="37391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76875">
                  <a:extLst>
                    <a:ext uri="{9D8B030D-6E8A-4147-A177-3AD203B41FA5}">
                      <a16:colId xmlns:a16="http://schemas.microsoft.com/office/drawing/2014/main" val="1715506191"/>
                    </a:ext>
                  </a:extLst>
                </a:gridCol>
              </a:tblGrid>
              <a:tr h="51097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Ключевое условие «Учитель. Школьная команда»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6027525"/>
                  </a:ext>
                </a:extLst>
              </a:tr>
              <a:tr h="71201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Развитие системы наставничества (положение о наставничестве, дорожная карта о его реализации, приказы)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164441"/>
                  </a:ext>
                </a:extLst>
              </a:tr>
              <a:tr h="71201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Наличие методических объединений / кафедр / методических советов учителей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1023736"/>
                  </a:ext>
                </a:extLst>
              </a:tr>
              <a:tr h="1804132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Доля педагогических работников, прошедших обучение по программам повышения квалификации, размещенным в Федеральном реестре дополнительных профессиональных программ педагогического образования (за три последних года)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0299094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E42A479C-640B-4DEE-BFA4-A577DFD90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3" y="34194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17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Критические показатели 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E42A479C-640B-4DEE-BFA4-A577DFD90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3" y="34194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120199EB-DC02-409A-8D01-F95C5C860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808795"/>
              </p:ext>
            </p:extLst>
          </p:nvPr>
        </p:nvGraphicFramePr>
        <p:xfrm>
          <a:off x="733425" y="3146852"/>
          <a:ext cx="5476875" cy="26443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76875">
                  <a:extLst>
                    <a:ext uri="{9D8B030D-6E8A-4147-A177-3AD203B41FA5}">
                      <a16:colId xmlns:a16="http://schemas.microsoft.com/office/drawing/2014/main" val="1693515385"/>
                    </a:ext>
                  </a:extLst>
                </a:gridCol>
              </a:tblGrid>
              <a:tr h="430781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Магистральное направление «Здоровье»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6861693"/>
                  </a:ext>
                </a:extLst>
              </a:tr>
              <a:tr h="881449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Обеспечение бесплатным горячим питанием обучающихся начальных классов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2180304"/>
                  </a:ext>
                </a:extLst>
              </a:tr>
              <a:tr h="1332117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Организация просветительской деятельности, направленной на формирование здорового образа жизни (далее – ЗОЖ), профилактика табакокурения, употребления алкоголя и наркотических средств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76657406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72714CD9-8323-4956-A60A-B92F281C9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9" y="31465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64E497B9-FF67-473C-A48E-C48769D76B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005676"/>
              </p:ext>
            </p:extLst>
          </p:nvPr>
        </p:nvGraphicFramePr>
        <p:xfrm>
          <a:off x="6324600" y="3163459"/>
          <a:ext cx="5476875" cy="26277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76875">
                  <a:extLst>
                    <a:ext uri="{9D8B030D-6E8A-4147-A177-3AD203B41FA5}">
                      <a16:colId xmlns:a16="http://schemas.microsoft.com/office/drawing/2014/main" val="2663955230"/>
                    </a:ext>
                  </a:extLst>
                </a:gridCol>
              </a:tblGrid>
              <a:tr h="52074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Магистральное направление «Воспитание»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5828405"/>
                  </a:ext>
                </a:extLst>
              </a:tr>
              <a:tr h="52074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Использование государственных символов при обучении и воспитании;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2440144"/>
                  </a:ext>
                </a:extLst>
              </a:tr>
              <a:tr h="1065519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Реализация рабочей программы воспитания, в том числе для обучающихся с ОВЗ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51053797"/>
                  </a:ext>
                </a:extLst>
              </a:tr>
              <a:tr h="52074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Реализация календарного плана воспитательной работы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7469224"/>
                  </a:ext>
                </a:extLst>
              </a:tr>
            </a:tbl>
          </a:graphicData>
        </a:graphic>
      </p:graphicFrame>
      <p:sp>
        <p:nvSpPr>
          <p:cNvPr id="10" name="Rectangle 2">
            <a:extLst>
              <a:ext uri="{FF2B5EF4-FFF2-40B4-BE49-F238E27FC236}">
                <a16:creationId xmlns:a16="http://schemas.microsoft.com/office/drawing/2014/main" id="{7347EFB9-A8CB-4033-91E6-402237448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3" y="39084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630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Критические показатели 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E42A479C-640B-4DEE-BFA4-A577DFD90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3" y="34194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72714CD9-8323-4956-A60A-B92F281C9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9" y="31465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7347EFB9-A8CB-4033-91E6-402237448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3" y="39084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A9371B0-31BF-47E3-B192-2DC6A5CC1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5505"/>
              </p:ext>
            </p:extLst>
          </p:nvPr>
        </p:nvGraphicFramePr>
        <p:xfrm>
          <a:off x="733425" y="3152516"/>
          <a:ext cx="5476875" cy="24100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76875">
                  <a:extLst>
                    <a:ext uri="{9D8B030D-6E8A-4147-A177-3AD203B41FA5}">
                      <a16:colId xmlns:a16="http://schemas.microsoft.com/office/drawing/2014/main" val="4118568441"/>
                    </a:ext>
                  </a:extLst>
                </a:gridCol>
              </a:tblGrid>
              <a:tr h="42766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Магистральное направление «Творчество»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025090"/>
                  </a:ext>
                </a:extLst>
              </a:tr>
              <a:tr h="15547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Доля обучающихся, охваченных дополнительным образованием в общей численности обучающихся</a:t>
                      </a: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65427952"/>
                  </a:ext>
                </a:extLst>
              </a:tr>
              <a:tr h="4276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Функционирование школьных творческих объединений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9543958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F3F437DF-D90E-495B-A733-2D48D0F7F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9" y="315274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id="{CA62EE83-F408-47F1-A7C8-EF0186F0F8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719954"/>
              </p:ext>
            </p:extLst>
          </p:nvPr>
        </p:nvGraphicFramePr>
        <p:xfrm>
          <a:off x="6210300" y="3167443"/>
          <a:ext cx="5476875" cy="23951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76875">
                  <a:extLst>
                    <a:ext uri="{9D8B030D-6E8A-4147-A177-3AD203B41FA5}">
                      <a16:colId xmlns:a16="http://schemas.microsoft.com/office/drawing/2014/main" val="3251895843"/>
                    </a:ext>
                  </a:extLst>
                </a:gridCol>
              </a:tblGrid>
              <a:tr h="466121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Магистральное направление «Профориентация»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2310935"/>
                  </a:ext>
                </a:extLst>
              </a:tr>
              <a:tr h="1929036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Реализация утвержденного календарного плана профориентационной деятельности в школе (в соответствии с календарным планом профориентационной деятельности, разработанным в субъекте Российской Федерации)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49823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0917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Критические показатели 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E42A479C-640B-4DEE-BFA4-A577DFD90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3" y="34194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72714CD9-8323-4956-A60A-B92F281C9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9" y="314650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7347EFB9-A8CB-4033-91E6-402237448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3" y="39084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3F437DF-D90E-495B-A733-2D48D0F7F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9" y="315274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33019741-1AF4-447C-8036-E8CD765A3D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259170"/>
              </p:ext>
            </p:extLst>
          </p:nvPr>
        </p:nvGraphicFramePr>
        <p:xfrm>
          <a:off x="381000" y="2819400"/>
          <a:ext cx="5476875" cy="29838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76875">
                  <a:extLst>
                    <a:ext uri="{9D8B030D-6E8A-4147-A177-3AD203B41FA5}">
                      <a16:colId xmlns:a16="http://schemas.microsoft.com/office/drawing/2014/main" val="940558480"/>
                    </a:ext>
                  </a:extLst>
                </a:gridCol>
              </a:tblGrid>
              <a:tr h="192411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Ключевое условие «Школьный климат»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1224906"/>
                  </a:ext>
                </a:extLst>
              </a:tr>
              <a:tr h="796289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Наличие в общеобразовательной педагогического сопровождения организации педагога-психолога (по основному месту работы (штатного), внешнего совместителя или привлеченного в рамках сетевого взаимодействия)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4076653"/>
                  </a:ext>
                </a:extLst>
              </a:tr>
              <a:tr h="997582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Доля обучающихся общеобразовательных организаций, принявших участие в социально психологическом тестировании на выявление рисков употребления наркотических средств и психотропных веществ, в общей численности обучающихся, которые могли принять участие в данном тестировании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9439405"/>
                  </a:ext>
                </a:extLst>
              </a:tr>
              <a:tr h="997582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Оказание психолого-педагогической помощи целевым группам обучающихся (испытывающих трудности в обучении); находящимся в трудной жизненной ситуации; детям-сиротам и детям, оставшимся без попечения родителей; обучающимся с ОВЗ и (или) инвалидностью; одаренным детям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9731273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21A4366A-5E20-4903-BDEB-98A3432BD1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794" y="281864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BCED2F75-5587-4194-80EF-3AB0325D22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1700" y="2819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Таблица 13">
            <a:extLst>
              <a:ext uri="{FF2B5EF4-FFF2-40B4-BE49-F238E27FC236}">
                <a16:creationId xmlns:a16="http://schemas.microsoft.com/office/drawing/2014/main" id="{574147E1-D519-4333-83A9-2A4F9C381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385055"/>
              </p:ext>
            </p:extLst>
          </p:nvPr>
        </p:nvGraphicFramePr>
        <p:xfrm>
          <a:off x="5981700" y="2832205"/>
          <a:ext cx="5476875" cy="29710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76875">
                  <a:extLst>
                    <a:ext uri="{9D8B030D-6E8A-4147-A177-3AD203B41FA5}">
                      <a16:colId xmlns:a16="http://schemas.microsoft.com/office/drawing/2014/main" val="3361948570"/>
                    </a:ext>
                  </a:extLst>
                </a:gridCol>
              </a:tblGrid>
              <a:tr h="260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Ключевое условие ««Образовательная среда»</a:t>
                      </a:r>
                      <a:endParaRPr lang="ru-RU" sz="1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2433496"/>
                  </a:ext>
                </a:extLst>
              </a:tr>
              <a:tr h="62688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Наличие локальных актов образовательной организации, регламентирующих ограничения использования мобильных телефонов обучающимися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1412164"/>
                  </a:ext>
                </a:extLst>
              </a:tr>
              <a:tr h="41480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Подключение образовательной организации к высокоскоростному интернету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859964"/>
                  </a:ext>
                </a:extLst>
              </a:tr>
              <a:tr h="41480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Предоставление безопасного доступа к информационно коммуникационной сети Интернет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61540058"/>
                  </a:ext>
                </a:extLst>
              </a:tr>
              <a:tr h="83896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Использование федеральной государственной информационной системы «Моя школа», в том числе верифицированного цифрового образовательного контента, при реализации основных общеобразовательных программ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1786266"/>
                  </a:ext>
                </a:extLst>
              </a:tr>
              <a:tr h="41480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 Использование информационно-коммуникационной образовательной платформы «</a:t>
                      </a:r>
                      <a:r>
                        <a:rPr lang="ru-RU" sz="1200" dirty="0" err="1">
                          <a:effectLst/>
                        </a:rPr>
                        <a:t>Сферум</a:t>
                      </a:r>
                      <a:r>
                        <a:rPr lang="ru-RU" sz="1200" dirty="0">
                          <a:effectLst/>
                        </a:rPr>
                        <a:t>»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1354900"/>
                  </a:ext>
                </a:extLst>
              </a:tr>
            </a:tbl>
          </a:graphicData>
        </a:graphic>
      </p:graphicFrame>
      <p:sp>
        <p:nvSpPr>
          <p:cNvPr id="15" name="Rectangle 3">
            <a:extLst>
              <a:ext uri="{FF2B5EF4-FFF2-40B4-BE49-F238E27FC236}">
                <a16:creationId xmlns:a16="http://schemas.microsoft.com/office/drawing/2014/main" id="{51739D9E-4318-47B8-841D-277A28E06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2494" y="28322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536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развития общеобразовательной организации.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38200" y="1809504"/>
            <a:ext cx="11125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Программа развития общеобразовательной организации, разрабатывается на среднесрочный (от трех до шести лет) или долгосрочный (более шести лет) период, при этом программа развития может включать в себя долгосрочные, среднесрочные и краткосрочные задачи и мероприятия.</a:t>
            </a:r>
          </a:p>
          <a:p>
            <a:endParaRPr lang="ru-RU" dirty="0"/>
          </a:p>
          <a:p>
            <a:r>
              <a:rPr lang="ru-RU" dirty="0"/>
              <a:t>К моменту истечения срока действия программы развития разрабатывается программа развития на следующий период. В программу развития на новый период целесообразно включать краткий анализ реализации программы развития за предыдущий период (предыдущие периоды).</a:t>
            </a:r>
          </a:p>
          <a:p>
            <a:endParaRPr lang="ru-RU" dirty="0"/>
          </a:p>
          <a:p>
            <a:r>
              <a:rPr lang="ru-RU" dirty="0"/>
              <a:t>Внесение изменений в программу развития осуществляется по мере необходимости: к примеру, для приведения в соответствие с изменениями в законодательстве, по результатам хода реализации программы развития, в целях ее корректировки и т. д. Работу по выявлению необходимости (отсутствия необходимости) внесения изменений в программу развития рекомендуется осуществлять не реже чем один раз в год.</a:t>
            </a:r>
          </a:p>
          <a:p>
            <a:endParaRPr lang="ru-RU" dirty="0"/>
          </a:p>
          <a:p>
            <a:r>
              <a:rPr lang="ru-RU" dirty="0"/>
              <a:t>В случае реорганизации образовательных организаций программы развития образовательных организаций, продолжающих осуществление деятельности после реорганизации, разрабатываются (корректируются) с учетом программ развития всех образовательных организаций, участвующих в реорганизации.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298708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характеристики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3048000"/>
            <a:ext cx="3810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Актуальность</a:t>
            </a:r>
          </a:p>
          <a:p>
            <a:endParaRPr lang="ru-RU" sz="2000" dirty="0"/>
          </a:p>
          <a:p>
            <a:r>
              <a:rPr lang="ru-RU" sz="2000" dirty="0" err="1"/>
              <a:t>Прогностичность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 err="1"/>
              <a:t>Пробленоориентированность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Эффективность</a:t>
            </a:r>
          </a:p>
          <a:p>
            <a:endParaRPr lang="ru-RU" sz="2000" dirty="0"/>
          </a:p>
          <a:p>
            <a:r>
              <a:rPr lang="ru-RU" sz="2000" dirty="0"/>
              <a:t>Целостность</a:t>
            </a:r>
          </a:p>
          <a:p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077200" y="3044024"/>
            <a:ext cx="2438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Реализуемость</a:t>
            </a:r>
          </a:p>
          <a:p>
            <a:endParaRPr lang="ru-RU" sz="2000" dirty="0"/>
          </a:p>
          <a:p>
            <a:r>
              <a:rPr lang="ru-RU" sz="2000" dirty="0"/>
              <a:t>Включенность</a:t>
            </a:r>
          </a:p>
          <a:p>
            <a:endParaRPr lang="ru-RU" sz="2000" dirty="0"/>
          </a:p>
          <a:p>
            <a:r>
              <a:rPr lang="ru-RU" sz="2000" dirty="0" err="1"/>
              <a:t>Проектность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Контролируемость</a:t>
            </a:r>
          </a:p>
          <a:p>
            <a:endParaRPr lang="ru-RU" sz="2000" dirty="0"/>
          </a:p>
          <a:p>
            <a:r>
              <a:rPr lang="ru-RU" sz="2000" dirty="0"/>
              <a:t>Комфортность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53000" y="2643914"/>
            <a:ext cx="1600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Законность</a:t>
            </a:r>
          </a:p>
        </p:txBody>
      </p:sp>
    </p:spTree>
    <p:extLst>
      <p:ext uri="{BB962C8B-B14F-4D97-AF65-F5344CB8AC3E}">
        <p14:creationId xmlns:p14="http://schemas.microsoft.com/office/powerpoint/2010/main" val="325678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структура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5800" y="1905000"/>
            <a:ext cx="1127760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1</a:t>
            </a:r>
            <a:r>
              <a:rPr lang="ru-RU" sz="2000" dirty="0"/>
              <a:t>. </a:t>
            </a:r>
            <a:r>
              <a:rPr lang="ru-RU" sz="2000" b="1" dirty="0"/>
              <a:t>Титульный лист</a:t>
            </a:r>
          </a:p>
          <a:p>
            <a:endParaRPr lang="ru-RU" sz="2000" dirty="0"/>
          </a:p>
          <a:p>
            <a:r>
              <a:rPr lang="ru-RU" sz="2000" b="1" dirty="0"/>
              <a:t>2</a:t>
            </a:r>
            <a:r>
              <a:rPr lang="ru-RU" sz="2000" dirty="0"/>
              <a:t>. </a:t>
            </a:r>
            <a:r>
              <a:rPr lang="ru-RU" sz="2000" b="1" dirty="0"/>
              <a:t>Паспорт программы развития</a:t>
            </a:r>
          </a:p>
          <a:p>
            <a:endParaRPr lang="ru-RU" sz="2000" dirty="0"/>
          </a:p>
          <a:p>
            <a:r>
              <a:rPr lang="ru-RU" sz="2000" b="1" dirty="0"/>
              <a:t>3</a:t>
            </a:r>
            <a:r>
              <a:rPr lang="ru-RU" sz="2000" dirty="0"/>
              <a:t>. </a:t>
            </a:r>
            <a:r>
              <a:rPr lang="ru-RU" sz="2000" b="1" dirty="0"/>
              <a:t>Информационная справка об общеобразовательной организации:</a:t>
            </a:r>
          </a:p>
          <a:p>
            <a:endParaRPr lang="ru-RU" sz="2000" b="1" dirty="0"/>
          </a:p>
          <a:p>
            <a:r>
              <a:rPr lang="ru-RU" sz="2000" dirty="0"/>
              <a:t>    - основные сведения;</a:t>
            </a:r>
          </a:p>
          <a:p>
            <a:r>
              <a:rPr lang="ru-RU" sz="2000" dirty="0"/>
              <a:t>    - сведения об обучающихся;</a:t>
            </a:r>
          </a:p>
          <a:p>
            <a:r>
              <a:rPr lang="ru-RU" sz="2000" dirty="0"/>
              <a:t>    - краткая характеристика организационно-педагогических условий;</a:t>
            </a:r>
          </a:p>
          <a:p>
            <a:r>
              <a:rPr lang="ru-RU" sz="2000" dirty="0"/>
              <a:t>    - сведения о режиме деятельности;</a:t>
            </a:r>
          </a:p>
          <a:p>
            <a:r>
              <a:rPr lang="ru-RU" sz="2000" dirty="0"/>
              <a:t>    - сведения о работниках;</a:t>
            </a:r>
          </a:p>
          <a:p>
            <a:r>
              <a:rPr lang="ru-RU" sz="2000" dirty="0"/>
              <a:t>    - краткая характеристика окружающего социума, наличие социальных партнеров;</a:t>
            </a:r>
          </a:p>
          <a:p>
            <a:r>
              <a:rPr lang="ru-RU" sz="2000" dirty="0"/>
              <a:t>    - краткое описание достижений ОО. 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24772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структура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9600" y="1941813"/>
            <a:ext cx="11582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4</a:t>
            </a:r>
            <a:r>
              <a:rPr lang="ru-RU" sz="2000" dirty="0"/>
              <a:t>. </a:t>
            </a:r>
            <a:r>
              <a:rPr lang="ru-RU" sz="2000" b="1" dirty="0"/>
              <a:t>Проблемно ориентированный анализ текущего состояния ОО:</a:t>
            </a:r>
          </a:p>
          <a:p>
            <a:endParaRPr lang="ru-RU" sz="2000" dirty="0"/>
          </a:p>
          <a:p>
            <a:r>
              <a:rPr lang="ru-RU" sz="2000" dirty="0"/>
              <a:t>   - результаты самодиагностики и их анализ, в том числе сравнительный;</a:t>
            </a:r>
          </a:p>
          <a:p>
            <a:endParaRPr lang="ru-RU" sz="2000" dirty="0"/>
          </a:p>
          <a:p>
            <a:r>
              <a:rPr lang="ru-RU" sz="2000" dirty="0"/>
              <a:t>   - описание дефицитов общеобразовательной организации, с указанием причин;</a:t>
            </a:r>
          </a:p>
          <a:p>
            <a:endParaRPr lang="ru-RU" sz="2000" dirty="0"/>
          </a:p>
          <a:p>
            <a:r>
              <a:rPr lang="ru-RU" sz="2000" dirty="0"/>
              <a:t>   - анализ состояния и текущего развития ОО;</a:t>
            </a:r>
          </a:p>
          <a:p>
            <a:endParaRPr lang="ru-RU" sz="2000" dirty="0"/>
          </a:p>
          <a:p>
            <a:r>
              <a:rPr lang="ru-RU" sz="2000" dirty="0"/>
              <a:t>   - результаты проблемно ориентированного анализа, оценка перспектив.</a:t>
            </a:r>
          </a:p>
          <a:p>
            <a:endParaRPr lang="ru-RU" sz="2000" dirty="0"/>
          </a:p>
          <a:p>
            <a:r>
              <a:rPr lang="ru-RU" sz="2000" dirty="0"/>
              <a:t>5. </a:t>
            </a:r>
            <a:r>
              <a:rPr lang="ru-RU" sz="2000" b="1" dirty="0"/>
              <a:t>Основные направления развития общеобразовательной организации:</a:t>
            </a:r>
          </a:p>
          <a:p>
            <a:endParaRPr lang="ru-RU" sz="2000" dirty="0"/>
          </a:p>
          <a:p>
            <a:r>
              <a:rPr lang="ru-RU" sz="2000" dirty="0"/>
              <a:t>   - возможные управленческие действия, направленные на совершенствование деятельности;</a:t>
            </a:r>
          </a:p>
          <a:p>
            <a:endParaRPr lang="ru-RU" sz="2000" dirty="0"/>
          </a:p>
          <a:p>
            <a:r>
              <a:rPr lang="ru-RU" sz="2000" dirty="0"/>
              <a:t>   -управленческие решения, направленные на устранение причин возникновения дефицитов.</a:t>
            </a:r>
          </a:p>
        </p:txBody>
      </p:sp>
    </p:spTree>
    <p:extLst>
      <p:ext uri="{BB962C8B-B14F-4D97-AF65-F5344CB8AC3E}">
        <p14:creationId xmlns:p14="http://schemas.microsoft.com/office/powerpoint/2010/main" val="2628750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структура программы развития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7399" y="2590800"/>
            <a:ext cx="87735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6</a:t>
            </a:r>
            <a:r>
              <a:rPr lang="ru-RU" sz="2000" dirty="0"/>
              <a:t>. </a:t>
            </a:r>
            <a:r>
              <a:rPr lang="ru-RU" sz="2000" b="1" dirty="0"/>
              <a:t>Ожидаемые результаты реализации программы.</a:t>
            </a:r>
          </a:p>
          <a:p>
            <a:endParaRPr lang="ru-RU" sz="2000" b="1" dirty="0"/>
          </a:p>
          <a:p>
            <a:r>
              <a:rPr lang="ru-RU" sz="2000" b="1" dirty="0"/>
              <a:t>7. Механизмы реализации программы.</a:t>
            </a:r>
          </a:p>
          <a:p>
            <a:endParaRPr lang="ru-RU" sz="2000" b="1" dirty="0"/>
          </a:p>
          <a:p>
            <a:r>
              <a:rPr lang="ru-RU" sz="2000" b="1" dirty="0"/>
              <a:t>8. Критерии и показатели оценки реализации программы.</a:t>
            </a:r>
          </a:p>
          <a:p>
            <a:endParaRPr lang="ru-RU" sz="2000" b="1" dirty="0"/>
          </a:p>
          <a:p>
            <a:r>
              <a:rPr lang="ru-RU" sz="2000" b="1" dirty="0"/>
              <a:t>9. «Дорожная карта» реализации программы.</a:t>
            </a:r>
          </a:p>
          <a:p>
            <a:endParaRPr lang="ru-RU" sz="2000" b="1" dirty="0"/>
          </a:p>
          <a:p>
            <a:r>
              <a:rPr lang="ru-RU" sz="2000" b="1" dirty="0"/>
              <a:t>10. Механизмы управленческого, общественного и иного контроля за ходом реализации программы развития.</a:t>
            </a:r>
          </a:p>
        </p:txBody>
      </p:sp>
    </p:spTree>
    <p:extLst>
      <p:ext uri="{BB962C8B-B14F-4D97-AF65-F5344CB8AC3E}">
        <p14:creationId xmlns:p14="http://schemas.microsoft.com/office/powerpoint/2010/main" val="26970458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493" cy="2819400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1676400" y="849978"/>
            <a:ext cx="833554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при разработке программы развития 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1828800"/>
            <a:ext cx="11353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000" b="1" dirty="0"/>
              <a:t>Ориентироваться на цели и задачи государственной политики в сфере образования, как федеральной, так и региональной.</a:t>
            </a:r>
          </a:p>
          <a:p>
            <a:pPr marL="457200" indent="-457200">
              <a:buAutoNum type="arabicPeriod"/>
            </a:pPr>
            <a:endParaRPr lang="ru-RU" sz="2000" b="1" dirty="0"/>
          </a:p>
          <a:p>
            <a:r>
              <a:rPr lang="ru-RU" sz="2000" b="1" dirty="0"/>
              <a:t>2. Основываться на тех задачах, которые стоят непосредственно перед  конкретной общеобразовательной организацией.</a:t>
            </a:r>
          </a:p>
          <a:p>
            <a:endParaRPr lang="ru-RU" sz="2000" b="1" dirty="0"/>
          </a:p>
          <a:p>
            <a:r>
              <a:rPr lang="ru-RU" sz="2000" b="1" dirty="0"/>
              <a:t>3. Использовать инструменты проекта «Школа </a:t>
            </a:r>
            <a:r>
              <a:rPr lang="ru-RU" sz="2000" b="1" dirty="0" err="1"/>
              <a:t>Минпросвещения</a:t>
            </a:r>
            <a:r>
              <a:rPr lang="ru-RU" sz="2000" b="1" dirty="0"/>
              <a:t> России», однако не ограничиваться ими.</a:t>
            </a:r>
          </a:p>
          <a:p>
            <a:endParaRPr lang="ru-RU" sz="2000" b="1" dirty="0"/>
          </a:p>
          <a:p>
            <a:r>
              <a:rPr lang="ru-RU" sz="2000" b="1" dirty="0"/>
              <a:t>4. Привлекать к разработке программы развития всю управленческую команду и педагогический состав, учитывать мнение обучающихся и родительской общественности, партнерских организаций.</a:t>
            </a:r>
          </a:p>
          <a:p>
            <a:endParaRPr lang="ru-RU" sz="2000" b="1" dirty="0"/>
          </a:p>
          <a:p>
            <a:r>
              <a:rPr lang="ru-RU" sz="2000" b="1" dirty="0"/>
              <a:t>5. Привлекать учредителя общеобразовательной организации к разработке программы на всех этапах.</a:t>
            </a:r>
          </a:p>
        </p:txBody>
      </p:sp>
    </p:spTree>
    <p:extLst>
      <p:ext uri="{BB962C8B-B14F-4D97-AF65-F5344CB8AC3E}">
        <p14:creationId xmlns:p14="http://schemas.microsoft.com/office/powerpoint/2010/main" val="21922035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9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10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1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2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3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4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315" y="365125"/>
            <a:ext cx="11640456" cy="1325563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Информационно-методическое сопровождение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121" y="1600033"/>
            <a:ext cx="3699630" cy="204660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723" y="4119605"/>
            <a:ext cx="4214249" cy="22144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851" y="1690688"/>
            <a:ext cx="3682907" cy="2072893"/>
          </a:xfrm>
          <a:prstGeom prst="rect">
            <a:avLst/>
          </a:prstGeom>
        </p:spPr>
      </p:pic>
      <p:sp>
        <p:nvSpPr>
          <p:cNvPr id="3" name="AutoShape 2" descr="blob:https://web.whatsapp.com/e9617661-fcdd-4914-b6d5-34956524497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99231" y="3998198"/>
            <a:ext cx="4044344" cy="269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57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0" y="1422401"/>
            <a:ext cx="9434287" cy="4507048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19315" y="365125"/>
            <a:ext cx="1164045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Информационно-методическое сопровождение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08677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10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11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12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13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9479" y="2283284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Благодарю за внимание!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800" y="255021"/>
            <a:ext cx="612321" cy="612321"/>
          </a:xfrm>
          <a:prstGeom prst="rect">
            <a:avLst/>
          </a:prstGeom>
        </p:spPr>
      </p:pic>
      <p:sp>
        <p:nvSpPr>
          <p:cNvPr id="6" name="Подзаголовок 7"/>
          <p:cNvSpPr txBox="1">
            <a:spLocks/>
          </p:cNvSpPr>
          <p:nvPr/>
        </p:nvSpPr>
        <p:spPr>
          <a:xfrm>
            <a:off x="9550400" y="342900"/>
            <a:ext cx="2119086" cy="3873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700" b="1" i="0" u="none" strike="noStrike" kern="1200" cap="none" spc="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ДАГЕСТАНСКИЙ ИНСТИТУТ</a:t>
            </a:r>
          </a:p>
          <a:p>
            <a:pPr marL="0" marR="0" lvl="0" indent="0" algn="l" defTabSz="91440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700" b="1" i="0" u="none" strike="noStrike" kern="1200" cap="none" spc="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РАЗВИТИЯ ОБРАЗОВАНИЯ</a:t>
            </a:r>
            <a:endParaRPr kumimoji="0" lang="ru-RU" sz="600" b="1" i="0" u="none" strike="noStrike" kern="1200" cap="none" spc="1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83415" y="2808974"/>
            <a:ext cx="2628900" cy="312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70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831</TotalTime>
  <Words>1048</Words>
  <Application>Microsoft Office PowerPoint</Application>
  <PresentationFormat>Широкоэкранный</PresentationFormat>
  <Paragraphs>139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7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Office Theme</vt:lpstr>
      <vt:lpstr>Тема Office</vt:lpstr>
      <vt:lpstr>1_Тема Office</vt:lpstr>
      <vt:lpstr>4_Тема Office</vt:lpstr>
      <vt:lpstr>5_Тема Office</vt:lpstr>
      <vt:lpstr>6_Тема Office</vt:lpstr>
      <vt:lpstr>7_Тема Office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Информационно-методическое сопровождение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PC</cp:lastModifiedBy>
  <cp:revision>85</cp:revision>
  <dcterms:created xsi:type="dcterms:W3CDTF">2024-02-24T19:01:54Z</dcterms:created>
  <dcterms:modified xsi:type="dcterms:W3CDTF">2024-10-31T11:19:47Z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2024-02-24T00:00:00Z</vt:filetime>
  </property>
  <property fmtid="{D5CDD505-2E9C-101B-9397-08002B2CF9AE}" pid="5" name="Producer">
    <vt:lpwstr>Microsoft® PowerPoint® 2010</vt:lpwstr>
  </property>
</Properties>
</file>